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91962"/>
    <a:srgbClr val="7E83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>
        <p:scale>
          <a:sx n="51" d="100"/>
          <a:sy n="51" d="100"/>
        </p:scale>
        <p:origin x="1344" y="-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7740-2030-4FC9-82E8-CD846B59E868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36B-CDD7-49BC-99C2-077DFBA577E2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0A948-036D-5702-15D7-6E8627BF1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"/>
            <a:ext cx="21383625" cy="3027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69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5" userDrawn="1">
          <p15:clr>
            <a:srgbClr val="FBAE40"/>
          </p15:clr>
        </p15:guide>
        <p15:guide id="2" pos="673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7740-2030-4FC9-82E8-CD846B59E868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36B-CDD7-49BC-99C2-077DFBA5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3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7740-2030-4FC9-82E8-CD846B59E868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36B-CDD7-49BC-99C2-077DFBA5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1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7740-2030-4FC9-82E8-CD846B59E868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36B-CDD7-49BC-99C2-077DFBA5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2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7740-2030-4FC9-82E8-CD846B59E868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36B-CDD7-49BC-99C2-077DFBA5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9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7740-2030-4FC9-82E8-CD846B59E868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36B-CDD7-49BC-99C2-077DFBA5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6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7740-2030-4FC9-82E8-CD846B59E868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36B-CDD7-49BC-99C2-077DFBA5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9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7740-2030-4FC9-82E8-CD846B59E868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36B-CDD7-49BC-99C2-077DFBA5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7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7740-2030-4FC9-82E8-CD846B59E868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36B-CDD7-49BC-99C2-077DFBA5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7740-2030-4FC9-82E8-CD846B59E868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36B-CDD7-49BC-99C2-077DFBA5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2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7740-2030-4FC9-82E8-CD846B59E868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9A36B-CDD7-49BC-99C2-077DFBA5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9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17740-2030-4FC9-82E8-CD846B59E868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9A36B-CDD7-49BC-99C2-077DFBA5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1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8">
            <a:extLst>
              <a:ext uri="{FF2B5EF4-FFF2-40B4-BE49-F238E27FC236}">
                <a16:creationId xmlns:a16="http://schemas.microsoft.com/office/drawing/2014/main" id="{4CA51B0E-97C3-1BFE-5B1A-C8D4AACA3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590" y="8504501"/>
            <a:ext cx="9527433" cy="1887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1" tIns="33651" rIns="67301" bIns="33651">
            <a:spAutoFit/>
          </a:bodyPr>
          <a:lstStyle>
            <a:lvl1pPr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70205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70205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70205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70205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/>
            <a:r>
              <a:rPr lang="fa-IR" altLang="en-US" sz="2800" b="1" u="sng" dirty="0">
                <a:solidFill>
                  <a:srgbClr val="0000FF"/>
                </a:solidFill>
                <a:cs typeface="B Titr" panose="00000700000000000000" pitchFamily="2" charset="-78"/>
              </a:rPr>
              <a:t>نوع قلم و سایز                                                                                                           .</a:t>
            </a:r>
            <a:endParaRPr lang="en-US" altLang="en-US" sz="2800" b="1" u="sng" dirty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altLang="en-US" sz="2400" dirty="0">
                <a:latin typeface="Arial" panose="020B0604020202020204" pitchFamily="34" charset="0"/>
                <a:ea typeface="2  Titr"/>
                <a:cs typeface="B Nazanin" panose="00000400000000000000" pitchFamily="2" charset="-78"/>
              </a:rPr>
              <a:t>نوع قلم فارسی: </a:t>
            </a:r>
            <a:r>
              <a:rPr lang="en-US" altLang="en-US" sz="2400" dirty="0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(B Nazanin)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altLang="en-US" sz="2400" dirty="0">
                <a:latin typeface="Arial" panose="020B0604020202020204" pitchFamily="34" charset="0"/>
                <a:ea typeface="2  Titr"/>
                <a:cs typeface="B Nazanin" panose="00000400000000000000" pitchFamily="2" charset="-78"/>
              </a:rPr>
              <a:t>نوع قلم انگلیسی: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(Times New Roman)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altLang="en-US" sz="2400" dirty="0">
                <a:latin typeface="Arial" panose="020B0604020202020204" pitchFamily="34" charset="0"/>
                <a:ea typeface="2  Titr"/>
                <a:cs typeface="B Nazanin" panose="00000400000000000000" pitchFamily="2" charset="-78"/>
              </a:rPr>
              <a:t>حداقل اندازه قلم: </a:t>
            </a:r>
          </a:p>
          <a:p>
            <a:pPr marL="1085850" lvl="1" indent="-342900"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altLang="en-US" sz="2400" dirty="0">
                <a:latin typeface="Arial" panose="020B0604020202020204" pitchFamily="34" charset="0"/>
                <a:ea typeface="2  Titr"/>
                <a:cs typeface="B Nazanin" panose="00000400000000000000" pitchFamily="2" charset="-78"/>
              </a:rPr>
              <a:t>عنوان: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 Bold </a:t>
            </a:r>
          </a:p>
          <a:p>
            <a:pPr marL="1085850" lvl="1" indent="-342900"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altLang="en-US" sz="2400" dirty="0">
                <a:latin typeface="Arial" panose="020B0604020202020204" pitchFamily="34" charset="0"/>
                <a:ea typeface="2  Titr"/>
                <a:cs typeface="B Nazanin" panose="00000400000000000000" pitchFamily="2" charset="-78"/>
              </a:rPr>
              <a:t>نام نویسندگان: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nazanin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</a:t>
            </a:r>
          </a:p>
          <a:p>
            <a:pPr marL="1085850" lvl="1" indent="-342900"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altLang="en-US" sz="2400" dirty="0">
                <a:latin typeface="Arial" panose="020B0604020202020204" pitchFamily="34" charset="0"/>
                <a:ea typeface="2  Titr"/>
                <a:cs typeface="B Nazanin" panose="00000400000000000000" pitchFamily="2" charset="-78"/>
              </a:rPr>
              <a:t>سر فصل ها: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Bold</a:t>
            </a:r>
            <a:r>
              <a:rPr lang="fa-I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fa-I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Titr</a:t>
            </a:r>
            <a:r>
              <a:rPr lang="fa-I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altLang="en-US" sz="2400" dirty="0">
                <a:latin typeface="Arial" panose="020B0604020202020204" pitchFamily="34" charset="0"/>
                <a:cs typeface="B Nazanin" panose="00000400000000000000" pitchFamily="2" charset="-78"/>
              </a:rPr>
              <a:t>متن: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nazanin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</a:p>
          <a:p>
            <a:pPr marL="1085850" lvl="1" indent="-342900"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en-US" sz="2400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marL="1085850" lvl="1" indent="-342900"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en-US" sz="2400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marL="0" lvl="1" indent="0" algn="r" rtl="1">
              <a:lnSpc>
                <a:spcPct val="150000"/>
              </a:lnSpc>
            </a:pPr>
            <a:r>
              <a:rPr lang="fa-IR" altLang="en-US" sz="2800" b="1" u="sng" dirty="0">
                <a:solidFill>
                  <a:srgbClr val="0000FF"/>
                </a:solidFill>
                <a:cs typeface="B Titr" panose="00000700000000000000" pitchFamily="2" charset="-78"/>
              </a:rPr>
              <a:t>نتایج و بحث                                                                                                               .</a:t>
            </a:r>
          </a:p>
          <a:p>
            <a:pPr marL="288925" indent="-288925" algn="r" rtl="1">
              <a:buFont typeface="Wingdings" panose="05000000000000000000" pitchFamily="2" charset="2"/>
              <a:buChar char="§"/>
            </a:pPr>
            <a:r>
              <a:rPr lang="fa-IR" altLang="en-US" sz="2400" dirty="0">
                <a:ea typeface="2  Titr"/>
                <a:cs typeface="B Nazanin" panose="00000400000000000000" pitchFamily="2" charset="-78"/>
              </a:rPr>
              <a:t>استانداردهای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IACS</a:t>
            </a:r>
            <a:r>
              <a:rPr lang="fa-IR" altLang="en-US" sz="2400" dirty="0">
                <a:ea typeface="2  Titr"/>
                <a:cs typeface="B Nazanin" panose="00000400000000000000" pitchFamily="2" charset="-78"/>
              </a:rPr>
              <a:t> بیشترین جزئیات و الزامات سازه‌ای را ارائه می‌دهند.</a:t>
            </a:r>
          </a:p>
          <a:p>
            <a:pPr marL="288925" indent="-288925" algn="r" rtl="1">
              <a:buFont typeface="Wingdings" panose="05000000000000000000" pitchFamily="2" charset="2"/>
              <a:buChar char="§"/>
            </a:pPr>
            <a:r>
              <a:rPr lang="fa-IR" altLang="en-US" sz="2400" dirty="0">
                <a:ea typeface="2  Titr"/>
                <a:cs typeface="B Nazanin" panose="00000400000000000000" pitchFamily="2" charset="-78"/>
              </a:rPr>
              <a:t>استاندارد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</a:t>
            </a:r>
            <a:r>
              <a:rPr lang="fa-IR" altLang="en-US" sz="2400" dirty="0">
                <a:ea typeface="2  Titr"/>
                <a:cs typeface="B Nazanin" panose="00000400000000000000" pitchFamily="2" charset="-78"/>
              </a:rPr>
              <a:t> در طراحی و آزمون بیشترین کاربرد را دارد.</a:t>
            </a:r>
          </a:p>
          <a:p>
            <a:pPr marL="288925" indent="-288925" algn="r" rtl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IMO</a:t>
            </a:r>
            <a:r>
              <a:rPr lang="fa-IR" altLang="en-US" sz="2400" dirty="0">
                <a:ea typeface="2  Titr"/>
                <a:cs typeface="B Nazanin" panose="00000400000000000000" pitchFamily="2" charset="-78"/>
              </a:rPr>
              <a:t> نقش پایه‌ای در تعیین قوانین ایمنی دارد. </a:t>
            </a:r>
            <a:r>
              <a:rPr lang="fa-IR" altLang="en-US" sz="2400" dirty="0">
                <a:cs typeface="B Nazanin" panose="00000400000000000000" pitchFamily="2" charset="-78"/>
              </a:rPr>
              <a:t>سیبلس</a:t>
            </a:r>
          </a:p>
          <a:p>
            <a:pPr marL="0" lvl="1" indent="0" algn="just" rtl="1">
              <a:lnSpc>
                <a:spcPct val="150000"/>
              </a:lnSpc>
            </a:pPr>
            <a:endParaRPr lang="en-US" altLang="en-US" sz="2800" b="1" dirty="0">
              <a:cs typeface="B Titr" panose="00000700000000000000" pitchFamily="2" charset="-78"/>
            </a:endParaRPr>
          </a:p>
          <a:p>
            <a:pPr marL="0" lvl="1" indent="0" algn="just" rtl="1">
              <a:lnSpc>
                <a:spcPct val="150000"/>
              </a:lnSpc>
            </a:pPr>
            <a:endParaRPr lang="en-US" altLang="en-US" sz="2800" b="1" dirty="0">
              <a:cs typeface="B Titr" panose="00000700000000000000" pitchFamily="2" charset="-78"/>
            </a:endParaRPr>
          </a:p>
          <a:p>
            <a:pPr marL="0" lvl="1" indent="0" algn="just" rtl="1">
              <a:lnSpc>
                <a:spcPct val="150000"/>
              </a:lnSpc>
            </a:pPr>
            <a:endParaRPr lang="en-US" altLang="en-US" sz="2800" b="1" dirty="0">
              <a:cs typeface="B Titr" panose="00000700000000000000" pitchFamily="2" charset="-78"/>
            </a:endParaRPr>
          </a:p>
          <a:p>
            <a:pPr marL="0" lvl="1" indent="0" algn="just" rtl="1">
              <a:lnSpc>
                <a:spcPct val="150000"/>
              </a:lnSpc>
            </a:pPr>
            <a:endParaRPr lang="en-US" altLang="en-US" sz="2800" b="1" dirty="0">
              <a:cs typeface="B Titr" panose="00000700000000000000" pitchFamily="2" charset="-78"/>
            </a:endParaRPr>
          </a:p>
          <a:p>
            <a:pPr marL="0" lvl="1" indent="0" algn="just" rtl="1">
              <a:lnSpc>
                <a:spcPct val="150000"/>
              </a:lnSpc>
            </a:pPr>
            <a:endParaRPr lang="en-US" altLang="en-US" sz="2800" b="1" dirty="0">
              <a:cs typeface="B Titr" panose="00000700000000000000" pitchFamily="2" charset="-78"/>
            </a:endParaRPr>
          </a:p>
          <a:p>
            <a:pPr marL="0" lvl="1" indent="0" algn="just" rtl="1">
              <a:lnSpc>
                <a:spcPct val="150000"/>
              </a:lnSpc>
            </a:pPr>
            <a:endParaRPr lang="en-US" altLang="en-US" sz="2800" b="1" dirty="0">
              <a:cs typeface="B Titr" panose="00000700000000000000" pitchFamily="2" charset="-78"/>
            </a:endParaRPr>
          </a:p>
          <a:p>
            <a:pPr marL="0" lvl="1" indent="0" algn="just" rtl="1">
              <a:lnSpc>
                <a:spcPct val="150000"/>
              </a:lnSpc>
            </a:pPr>
            <a:endParaRPr lang="en-US" altLang="en-US" sz="2800" b="1" dirty="0">
              <a:cs typeface="B Titr" panose="00000700000000000000" pitchFamily="2" charset="-78"/>
            </a:endParaRPr>
          </a:p>
          <a:p>
            <a:pPr marL="0" lvl="1" indent="0" algn="just" rtl="1">
              <a:lnSpc>
                <a:spcPct val="150000"/>
              </a:lnSpc>
            </a:pPr>
            <a:endParaRPr lang="en-US" altLang="en-US" sz="2800" b="1" dirty="0">
              <a:cs typeface="B Titr" panose="00000700000000000000" pitchFamily="2" charset="-78"/>
            </a:endParaRPr>
          </a:p>
          <a:p>
            <a:pPr marL="0" lvl="1" indent="0" algn="just" rtl="1">
              <a:lnSpc>
                <a:spcPct val="150000"/>
              </a:lnSpc>
            </a:pPr>
            <a:endParaRPr lang="fa-IR" altLang="en-US" sz="2800" b="1" dirty="0">
              <a:cs typeface="B Titr" panose="00000700000000000000" pitchFamily="2" charset="-78"/>
            </a:endParaRPr>
          </a:p>
          <a:p>
            <a:pPr marL="0" lvl="1" indent="0" algn="r" rtl="1">
              <a:lnSpc>
                <a:spcPct val="150000"/>
              </a:lnSpc>
            </a:pPr>
            <a:r>
              <a:rPr lang="fa-IR" altLang="en-US" sz="2800" b="1" u="sng" dirty="0">
                <a:solidFill>
                  <a:srgbClr val="0000FF"/>
                </a:solidFill>
                <a:cs typeface="B Titr" panose="00000700000000000000" pitchFamily="2" charset="-78"/>
              </a:rPr>
              <a:t>نتیجه‌گیری                                                                                                                 .</a:t>
            </a:r>
          </a:p>
          <a:p>
            <a:pPr marL="288925" indent="-288925" algn="r" rtl="1">
              <a:buFont typeface="Wingdings" panose="05000000000000000000" pitchFamily="2" charset="2"/>
              <a:buChar char="§"/>
            </a:pPr>
            <a:r>
              <a:rPr lang="fa-IR" altLang="en-US" sz="2400" dirty="0">
                <a:ea typeface="2  Titr"/>
                <a:cs typeface="B Nazanin" panose="00000400000000000000" pitchFamily="2" charset="-78"/>
              </a:rPr>
              <a:t>استانداردهای بین‌المللی نقش حیاتی در ایمنی سازه‌های دریایی دارند.</a:t>
            </a:r>
          </a:p>
          <a:p>
            <a:pPr marL="288925" indent="-288925" algn="r" rtl="1">
              <a:buFont typeface="Wingdings" panose="05000000000000000000" pitchFamily="2" charset="2"/>
              <a:buChar char="§"/>
            </a:pPr>
            <a:r>
              <a:rPr lang="fa-IR" altLang="en-US" sz="2400" dirty="0">
                <a:ea typeface="2  Titr"/>
                <a:cs typeface="B Nazanin" panose="00000400000000000000" pitchFamily="2" charset="-78"/>
              </a:rPr>
              <a:t>ترکیب استانداردهای </a:t>
            </a:r>
            <a:r>
              <a:rPr lang="en-US" altLang="en-US" sz="2400" dirty="0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IMO</a:t>
            </a:r>
            <a:r>
              <a:rPr lang="en-US" altLang="en-US" sz="2400" dirty="0">
                <a:ea typeface="2  Titr"/>
                <a:cs typeface="B Nazanin" panose="00000400000000000000" pitchFamily="2" charset="-78"/>
              </a:rPr>
              <a:t>،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</a:t>
            </a:r>
            <a:r>
              <a:rPr lang="fa-IR" altLang="en-US" sz="2400" dirty="0">
                <a:ea typeface="2  Titr"/>
                <a:cs typeface="B Nazanin" panose="00000400000000000000" pitchFamily="2" charset="-78"/>
              </a:rPr>
              <a:t> و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IAC</a:t>
            </a:r>
            <a:r>
              <a:rPr lang="en-US" altLang="en-US" sz="2400" dirty="0">
                <a:ea typeface="2  Titr"/>
                <a:cs typeface="B Nazanin" panose="00000400000000000000" pitchFamily="2" charset="-78"/>
              </a:rPr>
              <a:t>S</a:t>
            </a:r>
            <a:r>
              <a:rPr lang="fa-IR" altLang="en-US" sz="2400" dirty="0">
                <a:ea typeface="2  Titr"/>
                <a:cs typeface="B Nazanin" panose="00000400000000000000" pitchFamily="2" charset="-78"/>
              </a:rPr>
              <a:t> بالاترین سطح پوشش ایمنی را ایجاد می‌کند.</a:t>
            </a:r>
          </a:p>
          <a:p>
            <a:pPr marL="0" lvl="1" indent="0" algn="just" rtl="1">
              <a:lnSpc>
                <a:spcPct val="150000"/>
              </a:lnSpc>
            </a:pPr>
            <a:endParaRPr lang="fa-IR" altLang="en-US" sz="2800" b="1" dirty="0">
              <a:cs typeface="B Titr" panose="00000700000000000000" pitchFamily="2" charset="-78"/>
            </a:endParaRPr>
          </a:p>
          <a:p>
            <a:pPr marL="0" lvl="1" indent="0" algn="just" rtl="1">
              <a:lnSpc>
                <a:spcPct val="150000"/>
              </a:lnSpc>
            </a:pPr>
            <a:endParaRPr lang="en-US" altLang="en-US" sz="2800" b="1" dirty="0">
              <a:cs typeface="B Titr" panose="00000700000000000000" pitchFamily="2" charset="-78"/>
            </a:endParaRPr>
          </a:p>
          <a:p>
            <a:pPr marL="0" lvl="1" indent="0" algn="just" rtl="1">
              <a:lnSpc>
                <a:spcPct val="150000"/>
              </a:lnSpc>
            </a:pPr>
            <a:endParaRPr lang="en-US" altLang="en-US" sz="2800" b="1" dirty="0">
              <a:cs typeface="B Titr" panose="00000700000000000000" pitchFamily="2" charset="-78"/>
            </a:endParaRPr>
          </a:p>
          <a:p>
            <a:pPr marL="0" lvl="1" indent="0" algn="r" rtl="1">
              <a:lnSpc>
                <a:spcPct val="150000"/>
              </a:lnSpc>
            </a:pPr>
            <a:r>
              <a:rPr lang="fa-IR" altLang="en-US" sz="2800" b="1" u="sng" dirty="0">
                <a:solidFill>
                  <a:srgbClr val="0000FF"/>
                </a:solidFill>
                <a:cs typeface="B Titr" panose="00000700000000000000" pitchFamily="2" charset="-78"/>
              </a:rPr>
              <a:t>مراجع                                                                                                                         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[1]	IMO, SOLAS Convention, 2020.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[2]	IACS Unified Requirements, 2021.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[3]	ISO 19900, Offshore Structures, 2019.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[4]	Paik &amp; </a:t>
            </a:r>
            <a:r>
              <a:rPr lang="en-US" altLang="en-US" sz="2400" dirty="0" err="1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Thayamballi</a:t>
            </a:r>
            <a:r>
              <a:rPr lang="en-US" altLang="en-US" sz="2400" dirty="0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, Ship-Shaped Offshore Installations, 2007.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2  Titr"/>
                <a:cs typeface="Times New Roman" panose="02020603050405020304" pitchFamily="18" charset="0"/>
              </a:rPr>
              <a:t>[5]	DNV Offshore Standards, 2021.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51">
            <a:extLst>
              <a:ext uri="{FF2B5EF4-FFF2-40B4-BE49-F238E27FC236}">
                <a16:creationId xmlns:a16="http://schemas.microsoft.com/office/drawing/2014/main" id="{0A8C0E71-E61E-4FE2-2DAB-85AC60664A1C}"/>
              </a:ext>
            </a:extLst>
          </p:cNvPr>
          <p:cNvSpPr txBox="1">
            <a:spLocks/>
          </p:cNvSpPr>
          <p:nvPr/>
        </p:nvSpPr>
        <p:spPr bwMode="auto">
          <a:xfrm>
            <a:off x="1047750" y="4413136"/>
            <a:ext cx="18895674" cy="299350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6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3495675" rtl="1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3495675" rtl="1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3495675" rtl="1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3495675" rtl="1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3029756" rtl="1" eaLnBrk="1" hangingPunct="1">
              <a:spcAft>
                <a:spcPts val="600"/>
              </a:spcAft>
              <a:defRPr/>
            </a:pPr>
            <a:r>
              <a:rPr lang="fa-IR" sz="5400" b="1" dirty="0" err="1">
                <a:latin typeface="Calibri" pitchFamily="34" charset="0"/>
                <a:ea typeface="2  Titr"/>
                <a:cs typeface="B Titr" pitchFamily="2" charset="-78"/>
              </a:rPr>
              <a:t>راهنماي</a:t>
            </a:r>
            <a:r>
              <a:rPr lang="fa-IR" sz="5400" b="1" dirty="0">
                <a:latin typeface="Calibri" pitchFamily="34" charset="0"/>
                <a:ea typeface="2  Titr"/>
                <a:cs typeface="B Titr" pitchFamily="2" charset="-78"/>
              </a:rPr>
              <a:t> </a:t>
            </a:r>
            <a:r>
              <a:rPr lang="fa-IR" sz="5400" b="1" dirty="0" err="1">
                <a:latin typeface="Calibri" pitchFamily="34" charset="0"/>
                <a:ea typeface="2  Titr"/>
                <a:cs typeface="B Titr" pitchFamily="2" charset="-78"/>
              </a:rPr>
              <a:t>تهيه</a:t>
            </a:r>
            <a:r>
              <a:rPr lang="fa-IR" sz="5400" b="1" dirty="0">
                <a:latin typeface="Calibri" pitchFamily="34" charset="0"/>
                <a:ea typeface="2  Titr"/>
                <a:cs typeface="B Titr" pitchFamily="2" charset="-78"/>
              </a:rPr>
              <a:t> مقالات </a:t>
            </a:r>
            <a:r>
              <a:rPr lang="fa-IR" sz="5400" b="1" dirty="0" err="1">
                <a:latin typeface="Calibri" pitchFamily="34" charset="0"/>
                <a:ea typeface="2  Titr"/>
                <a:cs typeface="B Titr" pitchFamily="2" charset="-78"/>
              </a:rPr>
              <a:t>پوستري</a:t>
            </a:r>
            <a:r>
              <a:rPr lang="fa-IR" sz="5400" b="1" dirty="0">
                <a:latin typeface="Calibri" pitchFamily="34" charset="0"/>
                <a:ea typeface="2  Titr"/>
                <a:cs typeface="B Titr" pitchFamily="2" charset="-78"/>
              </a:rPr>
              <a:t> </a:t>
            </a:r>
            <a:r>
              <a:rPr lang="fa-IR" sz="5400" b="1" dirty="0" err="1">
                <a:latin typeface="Calibri" pitchFamily="34" charset="0"/>
                <a:ea typeface="2  Titr"/>
                <a:cs typeface="B Titr" pitchFamily="2" charset="-78"/>
              </a:rPr>
              <a:t>براي</a:t>
            </a:r>
            <a:r>
              <a:rPr lang="fa-IR" sz="5400" b="1" dirty="0">
                <a:latin typeface="Calibri" pitchFamily="34" charset="0"/>
                <a:ea typeface="2  Titr"/>
                <a:cs typeface="B Titr" pitchFamily="2" charset="-78"/>
              </a:rPr>
              <a:t> </a:t>
            </a:r>
            <a:r>
              <a:rPr lang="fa-IR" sz="5400" b="1" dirty="0" err="1">
                <a:latin typeface="Calibri" pitchFamily="34" charset="0"/>
                <a:ea typeface="2  Titr"/>
                <a:cs typeface="B Titr" pitchFamily="2" charset="-78"/>
              </a:rPr>
              <a:t>نويسندگان</a:t>
            </a:r>
            <a:endParaRPr lang="fa-IR" sz="5400" b="1" dirty="0">
              <a:latin typeface="Calibri" pitchFamily="34" charset="0"/>
              <a:ea typeface="2  Titr"/>
              <a:cs typeface="B Titr" pitchFamily="2" charset="-78"/>
            </a:endParaRPr>
          </a:p>
          <a:p>
            <a:pPr algn="ctr" defTabSz="3029756" rtl="1" eaLnBrk="1" hangingPunct="1">
              <a:spcAft>
                <a:spcPts val="1800"/>
              </a:spcAft>
              <a:defRPr/>
            </a:pPr>
            <a:r>
              <a:rPr lang="en-US" sz="5400" b="1" dirty="0">
                <a:latin typeface="Calibri" pitchFamily="34" charset="0"/>
                <a:ea typeface="2  Titr"/>
                <a:cs typeface="B Titr" pitchFamily="2" charset="-78"/>
              </a:rPr>
              <a:t> </a:t>
            </a:r>
            <a:r>
              <a:rPr lang="fa-IR" sz="5400" b="1" dirty="0">
                <a:latin typeface="Calibri" pitchFamily="34" charset="0"/>
                <a:ea typeface="2  Titr"/>
                <a:cs typeface="B Titr" pitchFamily="2" charset="-78"/>
              </a:rPr>
              <a:t>(عنوان مقاله در </a:t>
            </a:r>
            <a:r>
              <a:rPr lang="fa-IR" sz="5400" b="1" dirty="0" err="1">
                <a:latin typeface="Calibri" pitchFamily="34" charset="0"/>
                <a:ea typeface="2  Titr"/>
                <a:cs typeface="B Titr" pitchFamily="2" charset="-78"/>
              </a:rPr>
              <a:t>يک</a:t>
            </a:r>
            <a:r>
              <a:rPr lang="fa-IR" sz="5400" b="1" dirty="0">
                <a:latin typeface="Calibri" pitchFamily="34" charset="0"/>
                <a:ea typeface="2  Titr"/>
                <a:cs typeface="B Titr" pitchFamily="2" charset="-78"/>
              </a:rPr>
              <a:t> </a:t>
            </a:r>
            <a:r>
              <a:rPr lang="fa-IR" sz="5400" b="1" dirty="0" err="1">
                <a:latin typeface="Calibri" pitchFamily="34" charset="0"/>
                <a:ea typeface="2  Titr"/>
                <a:cs typeface="B Titr" pitchFamily="2" charset="-78"/>
              </a:rPr>
              <a:t>يا</a:t>
            </a:r>
            <a:r>
              <a:rPr lang="fa-IR" sz="5400" b="1" dirty="0">
                <a:latin typeface="Calibri" pitchFamily="34" charset="0"/>
                <a:ea typeface="2  Titr"/>
                <a:cs typeface="B Titr" pitchFamily="2" charset="-78"/>
              </a:rPr>
              <a:t> دو خط با قلم </a:t>
            </a:r>
            <a:r>
              <a:rPr lang="en-US" sz="5400" b="1" dirty="0">
                <a:latin typeface="Calibri" pitchFamily="34" charset="0"/>
                <a:ea typeface="2  Titr"/>
                <a:cs typeface="B Titr" pitchFamily="2" charset="-78"/>
              </a:rPr>
              <a:t> B </a:t>
            </a:r>
            <a:r>
              <a:rPr lang="en-US" sz="5400" b="1" dirty="0" err="1">
                <a:latin typeface="Calibri" pitchFamily="34" charset="0"/>
                <a:ea typeface="2  Titr"/>
                <a:cs typeface="B Titr" pitchFamily="2" charset="-78"/>
              </a:rPr>
              <a:t>Titr</a:t>
            </a:r>
            <a:r>
              <a:rPr lang="fa-IR" sz="5400" b="1" dirty="0">
                <a:latin typeface="Calibri" pitchFamily="34" charset="0"/>
                <a:ea typeface="2  Titr"/>
                <a:cs typeface="B Titr" pitchFamily="2" charset="-78"/>
              </a:rPr>
              <a:t> پررنگ و سايز </a:t>
            </a:r>
            <a:r>
              <a:rPr lang="en-US" sz="5400" b="1" dirty="0">
                <a:latin typeface="Calibri" pitchFamily="34" charset="0"/>
                <a:ea typeface="2  Titr"/>
                <a:cs typeface="B Titr" pitchFamily="2" charset="-78"/>
              </a:rPr>
              <a:t>54 pt </a:t>
            </a:r>
            <a:r>
              <a:rPr lang="fa-IR" sz="5400" b="1" dirty="0">
                <a:latin typeface="Calibri" pitchFamily="34" charset="0"/>
                <a:ea typeface="2  Titr"/>
                <a:cs typeface="B Titr" pitchFamily="2" charset="-78"/>
              </a:rPr>
              <a:t>)</a:t>
            </a:r>
            <a:endParaRPr lang="en-US" sz="5400" b="1" dirty="0">
              <a:latin typeface="Calibri" pitchFamily="34" charset="0"/>
              <a:ea typeface="2  Titr"/>
              <a:cs typeface="B Titr" pitchFamily="2" charset="-78"/>
            </a:endParaRPr>
          </a:p>
          <a:p>
            <a:pPr algn="ctr" defTabSz="3029756" rtl="1" eaLnBrk="1" hangingPunct="1">
              <a:spcBef>
                <a:spcPct val="20000"/>
              </a:spcBef>
              <a:defRPr/>
            </a:pPr>
            <a:r>
              <a:rPr lang="fa-IR" sz="3400" b="1" dirty="0">
                <a:latin typeface="Calibri" pitchFamily="34" charset="0"/>
                <a:cs typeface="B Nazanin" pitchFamily="2" charset="-78"/>
              </a:rPr>
              <a:t>نام و نام خانوادگی نویسنده یا نویسندگان، فقط آدرس ایمیل نویسنده اول</a:t>
            </a:r>
            <a:endParaRPr lang="en-US" sz="3400" b="1" dirty="0">
              <a:latin typeface="Calibri" pitchFamily="34" charset="0"/>
              <a:ea typeface="2  Titr"/>
              <a:cs typeface="B Titr" pitchFamily="2" charset="-78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1F290BA-F2F9-7882-58D6-170C632DB8BE}"/>
              </a:ext>
            </a:extLst>
          </p:cNvPr>
          <p:cNvSpPr txBox="1">
            <a:spLocks/>
          </p:cNvSpPr>
          <p:nvPr/>
        </p:nvSpPr>
        <p:spPr bwMode="auto">
          <a:xfrm>
            <a:off x="346735" y="1800356"/>
            <a:ext cx="1828751" cy="141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354" tIns="61354" rIns="61354" bIns="61354" anchor="ctr">
            <a:spAutoFit/>
          </a:bodyPr>
          <a:lstStyle>
            <a:lvl1pPr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70205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70205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70205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70205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/>
            <a:r>
              <a:rPr lang="fa-IR" altLang="en-US" sz="2800" b="1" dirty="0">
                <a:solidFill>
                  <a:srgbClr val="091962"/>
                </a:solidFill>
                <a:ea typeface="2  Titr"/>
                <a:cs typeface="B Titr" panose="00000700000000000000" pitchFamily="2" charset="-78"/>
              </a:rPr>
              <a:t>(قلم </a:t>
            </a:r>
            <a:r>
              <a:rPr lang="en-US" altLang="en-US" sz="2800" b="1" dirty="0">
                <a:solidFill>
                  <a:srgbClr val="091962"/>
                </a:solidFill>
                <a:ea typeface="2  Titr"/>
                <a:cs typeface="B Titr" panose="00000700000000000000" pitchFamily="2" charset="-78"/>
              </a:rPr>
              <a:t>B </a:t>
            </a:r>
            <a:r>
              <a:rPr lang="en-US" altLang="en-US" sz="2800" b="1" dirty="0" err="1">
                <a:solidFill>
                  <a:srgbClr val="091962"/>
                </a:solidFill>
                <a:ea typeface="2  Titr"/>
                <a:cs typeface="B Titr" panose="00000700000000000000" pitchFamily="2" charset="-78"/>
              </a:rPr>
              <a:t>Titr</a:t>
            </a:r>
            <a:r>
              <a:rPr lang="fa-IR" altLang="en-US" sz="2800" b="1" dirty="0">
                <a:solidFill>
                  <a:srgbClr val="091962"/>
                </a:solidFill>
                <a:ea typeface="2  Titr"/>
                <a:cs typeface="B Titr" panose="00000700000000000000" pitchFamily="2" charset="-78"/>
              </a:rPr>
              <a:t> </a:t>
            </a:r>
            <a:r>
              <a:rPr lang="en-US" altLang="en-US" sz="2800" b="1" dirty="0">
                <a:solidFill>
                  <a:srgbClr val="091962"/>
                </a:solidFill>
                <a:ea typeface="2  Titr"/>
                <a:cs typeface="B Titr" panose="00000700000000000000" pitchFamily="2" charset="-78"/>
              </a:rPr>
              <a:t>Bold</a:t>
            </a:r>
            <a:r>
              <a:rPr lang="fa-IR" altLang="en-US" sz="2800" b="1" dirty="0">
                <a:solidFill>
                  <a:srgbClr val="091962"/>
                </a:solidFill>
                <a:ea typeface="2  Titr"/>
                <a:cs typeface="B Titr" panose="00000700000000000000" pitchFamily="2" charset="-78"/>
              </a:rPr>
              <a:t> و سايز 28</a:t>
            </a:r>
            <a:r>
              <a:rPr lang="en-US" altLang="en-US" sz="2800" b="1" dirty="0">
                <a:solidFill>
                  <a:srgbClr val="091962"/>
                </a:solidFill>
                <a:ea typeface="2  Titr"/>
                <a:cs typeface="B Titr" panose="00000700000000000000" pitchFamily="2" charset="-78"/>
              </a:rPr>
              <a:t>pt</a:t>
            </a:r>
            <a:r>
              <a:rPr lang="fa-IR" altLang="en-US" sz="2800" b="1" dirty="0">
                <a:solidFill>
                  <a:srgbClr val="091962"/>
                </a:solidFill>
                <a:ea typeface="2  Titr"/>
                <a:cs typeface="B Titr" panose="00000700000000000000" pitchFamily="2" charset="-78"/>
              </a:rPr>
              <a:t>)</a:t>
            </a:r>
            <a:endParaRPr lang="en-US" altLang="en-US" sz="2800" b="1" u="sng" dirty="0">
              <a:solidFill>
                <a:srgbClr val="091962"/>
              </a:solidFill>
              <a:ea typeface="2  Titr"/>
              <a:cs typeface="B Titr" panose="000007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14">
                <a:extLst>
                  <a:ext uri="{FF2B5EF4-FFF2-40B4-BE49-F238E27FC236}">
                    <a16:creationId xmlns:a16="http://schemas.microsoft.com/office/drawing/2014/main" id="{03E315E7-FCF0-1429-8A62-451B02CFE8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90514" y="8561719"/>
                <a:ext cx="9527433" cy="168110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7301" tIns="33651" rIns="67301" bIns="33651">
                <a:spAutoFit/>
              </a:bodyPr>
              <a:lstStyle>
                <a:lvl1pPr>
                  <a:defRPr sz="7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37020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37020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37020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37020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/>
                <a:r>
                  <a:rPr lang="fa-IR" altLang="en-US" sz="2800" b="1" u="sng" dirty="0">
                    <a:solidFill>
                      <a:srgbClr val="0000FF"/>
                    </a:solidFill>
                    <a:ea typeface="2  Titr"/>
                    <a:cs typeface="B Titr" panose="00000700000000000000" pitchFamily="2" charset="-78"/>
                  </a:rPr>
                  <a:t>   مقدمـه                                                                                                                   .</a:t>
                </a:r>
                <a:endParaRPr lang="en-US" altLang="en-US" sz="2800" b="1" u="sng" dirty="0">
                  <a:solidFill>
                    <a:srgbClr val="0000FF"/>
                  </a:solidFill>
                  <a:ea typeface="2  Titr"/>
                  <a:cs typeface="B Titr" panose="00000700000000000000" pitchFamily="2" charset="-78"/>
                </a:endParaRPr>
              </a:p>
              <a:p>
                <a:pPr algn="just" rtl="1"/>
                <a:r>
                  <a:rPr lang="fa-IR" altLang="en-US" sz="2400" dirty="0">
                    <a:latin typeface="Trebuchet MS" panose="020B0603020202020204" pitchFamily="34" charset="0"/>
                    <a:cs typeface="B Nazanin" panose="00000400000000000000" pitchFamily="2" charset="-78"/>
                  </a:rPr>
                  <a:t>1- پوستر در ابعاد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𝐴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altLang="en-US" sz="2400" dirty="0">
                    <a:latin typeface="Trebuchet MS" panose="020B0603020202020204" pitchFamily="34" charset="0"/>
                    <a:cs typeface="B Nazanin" panose="00000400000000000000" pitchFamily="2" charset="-78"/>
                  </a:rPr>
                  <a:t>  بصورت قائم است (</a:t>
                </a:r>
                <a:r>
                  <a:rPr lang="en-US" altLang="en-US" sz="2400" dirty="0">
                    <a:latin typeface="+mn-lt"/>
                    <a:cs typeface="B Nazanin" panose="00000400000000000000" pitchFamily="2" charset="-78"/>
                  </a:rPr>
                  <a:t>84.1</a:t>
                </a:r>
                <a:r>
                  <a:rPr lang="en-US" altLang="en-US" sz="2400" dirty="0">
                    <a:latin typeface="+mn-lt"/>
                    <a:cs typeface="B Nazanin" panose="00000400000000000000" pitchFamily="2" charset="-78"/>
                    <a:sym typeface="Symbol" panose="05050102010706020507" pitchFamily="18" charset="2"/>
                  </a:rPr>
                  <a:t>59.4</a:t>
                </a:r>
                <a:r>
                  <a:rPr lang="fa-IR" altLang="en-US" sz="2400" dirty="0">
                    <a:latin typeface="+mn-lt"/>
                    <a:cs typeface="B Nazanin" panose="00000400000000000000" pitchFamily="2" charset="-78"/>
                  </a:rPr>
                  <a:t> </a:t>
                </a:r>
                <a:r>
                  <a:rPr lang="fa-IR" altLang="en-US" sz="2400" dirty="0">
                    <a:latin typeface="Trebuchet MS" panose="020B0603020202020204" pitchFamily="34" charset="0"/>
                    <a:cs typeface="B Nazanin" panose="00000400000000000000" pitchFamily="2" charset="-78"/>
                  </a:rPr>
                  <a:t>سانتی‌متر).</a:t>
                </a:r>
                <a:endParaRPr lang="en-US" altLang="en-US" sz="2400" dirty="0">
                  <a:latin typeface="Trebuchet MS" panose="020B0603020202020204" pitchFamily="34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altLang="en-US" sz="2400" dirty="0">
                    <a:latin typeface="Trebuchet MS" panose="020B0603020202020204" pitchFamily="34" charset="0"/>
                    <a:cs typeface="B Nazanin" panose="00000400000000000000" pitchFamily="2" charset="-78"/>
                  </a:rPr>
                  <a:t>2- در پوستر باید کلیه بخش</a:t>
                </a:r>
                <a:r>
                  <a:rPr lang="fa-IR" altLang="en-US" sz="2400" dirty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‌</a:t>
                </a:r>
                <a:r>
                  <a:rPr lang="fa-IR" altLang="en-US" sz="2400" dirty="0">
                    <a:latin typeface="Trebuchet MS" panose="020B0603020202020204" pitchFamily="34" charset="0"/>
                    <a:cs typeface="B Nazanin" panose="00000400000000000000" pitchFamily="2" charset="-78"/>
                  </a:rPr>
                  <a:t>های مهم مقاله کامل به ترتیب زیر ارائه شود:</a:t>
                </a:r>
                <a:endParaRPr lang="en-US" altLang="en-US" sz="2400" dirty="0">
                  <a:latin typeface="Trebuchet MS" panose="020B0603020202020204" pitchFamily="34" charset="0"/>
                  <a:cs typeface="B Nazanin" panose="00000400000000000000" pitchFamily="2" charset="-78"/>
                </a:endParaRPr>
              </a:p>
              <a:p>
                <a:pPr marL="576263" lvl="1" indent="-238125" algn="just" rtl="1">
                  <a:buFont typeface="Wingdings" panose="05000000000000000000" pitchFamily="2" charset="2"/>
                  <a:buChar char="§"/>
                </a:pPr>
                <a:r>
                  <a:rPr lang="fa-IR" altLang="en-US" sz="2400" dirty="0">
                    <a:latin typeface="Trebuchet MS" panose="020B0603020202020204" pitchFamily="34" charset="0"/>
                    <a:cs typeface="B Nazanin" panose="00000400000000000000" pitchFamily="2" charset="-78"/>
                  </a:rPr>
                  <a:t>عنوان مقاله</a:t>
                </a:r>
              </a:p>
              <a:p>
                <a:pPr marL="576263" lvl="1" indent="-238125" algn="just" rtl="1">
                  <a:buFont typeface="Wingdings" panose="05000000000000000000" pitchFamily="2" charset="2"/>
                  <a:buChar char="§"/>
                </a:pPr>
                <a:r>
                  <a:rPr lang="fa-IR" altLang="en-US" sz="2400" dirty="0">
                    <a:latin typeface="Trebuchet MS" panose="020B0603020202020204" pitchFamily="34" charset="0"/>
                    <a:cs typeface="B Nazanin" panose="00000400000000000000" pitchFamily="2" charset="-78"/>
                  </a:rPr>
                  <a:t>نام کامل نویسندگان </a:t>
                </a:r>
              </a:p>
              <a:p>
                <a:pPr marL="576263" lvl="1" indent="-238125" algn="just" rtl="1">
                  <a:buFont typeface="Wingdings" panose="05000000000000000000" pitchFamily="2" charset="2"/>
                  <a:buChar char="§"/>
                </a:pPr>
                <a:r>
                  <a:rPr lang="fa-IR" altLang="en-US" sz="2400" dirty="0">
                    <a:latin typeface="Trebuchet MS" panose="020B0603020202020204" pitchFamily="34" charset="0"/>
                    <a:cs typeface="B Nazanin" panose="00000400000000000000" pitchFamily="2" charset="-78"/>
                  </a:rPr>
                  <a:t>متن اصلی مقاله شامل</a:t>
                </a:r>
              </a:p>
              <a:p>
                <a:pPr marL="969963" lvl="2" indent="-336550" algn="just" rtl="1">
                  <a:buFont typeface="Wingdings" panose="05000000000000000000" pitchFamily="2" charset="2"/>
                  <a:buChar char="ü"/>
                </a:pPr>
                <a:r>
                  <a:rPr lang="fa-IR" altLang="en-US" sz="2400" dirty="0">
                    <a:latin typeface="Trebuchet MS" panose="020B0603020202020204" pitchFamily="34" charset="0"/>
                    <a:cs typeface="B Nazanin" panose="00000400000000000000" pitchFamily="2" charset="-78"/>
                  </a:rPr>
                  <a:t>مقدمه</a:t>
                </a:r>
              </a:p>
              <a:p>
                <a:pPr marL="969963" lvl="2" indent="-336550" algn="just" rtl="1">
                  <a:buFont typeface="Wingdings" panose="05000000000000000000" pitchFamily="2" charset="2"/>
                  <a:buChar char="ü"/>
                </a:pPr>
                <a:r>
                  <a:rPr lang="fa-IR" altLang="en-US" sz="2400" dirty="0">
                    <a:latin typeface="Trebuchet MS" panose="020B0603020202020204" pitchFamily="34" charset="0"/>
                    <a:cs typeface="B Nazanin" panose="00000400000000000000" pitchFamily="2" charset="-78"/>
                  </a:rPr>
                  <a:t>بدنه اصلی</a:t>
                </a:r>
              </a:p>
              <a:p>
                <a:pPr marL="969963" lvl="2" indent="-336550" algn="just" rtl="1">
                  <a:buFont typeface="Wingdings" panose="05000000000000000000" pitchFamily="2" charset="2"/>
                  <a:buChar char="ü"/>
                </a:pPr>
                <a:r>
                  <a:rPr lang="fa-IR" altLang="en-US" sz="2400" dirty="0">
                    <a:latin typeface="Trebuchet MS" panose="020B0603020202020204" pitchFamily="34" charset="0"/>
                    <a:cs typeface="B Nazanin" panose="00000400000000000000" pitchFamily="2" charset="-78"/>
                  </a:rPr>
                  <a:t>نتایج و بحث</a:t>
                </a:r>
              </a:p>
              <a:p>
                <a:pPr marL="969963" lvl="2" indent="-336550" algn="just" rtl="1">
                  <a:buFont typeface="Wingdings" panose="05000000000000000000" pitchFamily="2" charset="2"/>
                  <a:buChar char="ü"/>
                </a:pPr>
                <a:r>
                  <a:rPr lang="fa-IR" altLang="en-US" sz="2400" dirty="0">
                    <a:latin typeface="Trebuchet MS" panose="020B0603020202020204" pitchFamily="34" charset="0"/>
                    <a:cs typeface="B Nazanin" panose="00000400000000000000" pitchFamily="2" charset="-78"/>
                  </a:rPr>
                  <a:t>نتیجه‌گیری </a:t>
                </a:r>
              </a:p>
              <a:p>
                <a:pPr marL="969963" lvl="2" indent="-336550" algn="just" rtl="1">
                  <a:buFont typeface="Wingdings" panose="05000000000000000000" pitchFamily="2" charset="2"/>
                  <a:buChar char="ü"/>
                </a:pPr>
                <a:r>
                  <a:rPr lang="fa-IR" altLang="en-US" sz="2400" dirty="0">
                    <a:latin typeface="Trebuchet MS" panose="020B0603020202020204" pitchFamily="34" charset="0"/>
                    <a:cs typeface="B Nazanin" panose="00000400000000000000" pitchFamily="2" charset="-78"/>
                  </a:rPr>
                  <a:t>مراجع (حداکثر 5 مورد).</a:t>
                </a:r>
              </a:p>
              <a:p>
                <a:pPr algn="just" rtl="1"/>
                <a:r>
                  <a:rPr lang="fa-IR" altLang="en-US" sz="2400" dirty="0">
                    <a:latin typeface="Trebuchet MS" panose="020B0603020202020204" pitchFamily="34" charset="0"/>
                    <a:cs typeface="B Nazanin" panose="00000400000000000000" pitchFamily="2" charset="-78"/>
                  </a:rPr>
                  <a:t>3- پوستر بایستی در یک صفحه و طبق فرمت تعیین‌شده تهیه شود، و پوسترهای آماده‌شده در قالب‌ها و فرمت‌های دیگر پذیرفته نمی</a:t>
                </a:r>
                <a:r>
                  <a:rPr lang="fa-IR" altLang="en-US" sz="2400" dirty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‌</a:t>
                </a:r>
                <a:r>
                  <a:rPr lang="fa-IR" altLang="en-US" sz="2400" dirty="0">
                    <a:latin typeface="Trebuchet MS" panose="020B0603020202020204" pitchFamily="34" charset="0"/>
                    <a:cs typeface="B Nazanin" panose="00000400000000000000" pitchFamily="2" charset="-78"/>
                  </a:rPr>
                  <a:t>شوند.</a:t>
                </a:r>
                <a:endParaRPr lang="en-US" altLang="en-US" sz="2400" dirty="0">
                  <a:latin typeface="Arial" panose="020B0604020202020204" pitchFamily="34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altLang="en-US" sz="2400" dirty="0">
                    <a:latin typeface="Trebuchet MS" panose="020B0603020202020204" pitchFamily="34" charset="0"/>
                    <a:cs typeface="B Nazanin" panose="00000400000000000000" pitchFamily="2" charset="-78"/>
                  </a:rPr>
                  <a:t>4- پوستر بایستی در فرمت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pptx</a:t>
                </a:r>
                <a:r>
                  <a:rPr lang="fa-IR" altLang="en-US" sz="2400" dirty="0">
                    <a:latin typeface="Trebuchet MS" panose="020B0603020202020204" pitchFamily="34" charset="0"/>
                    <a:cs typeface="B Nazanin" panose="00000400000000000000" pitchFamily="2" charset="-78"/>
                  </a:rPr>
                  <a:t> و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pdf</a:t>
                </a:r>
                <a:r>
                  <a:rPr lang="fa-IR" altLang="en-US" sz="2400" dirty="0">
                    <a:latin typeface="Trebuchet MS" panose="020B0603020202020204" pitchFamily="34" charset="0"/>
                    <a:cs typeface="B Nazanin" panose="00000400000000000000" pitchFamily="2" charset="-78"/>
                  </a:rPr>
                  <a:t> با حجم حداکثر 20</a:t>
                </a:r>
                <a:r>
                  <a:rPr lang="en-US" altLang="en-US" sz="2400" dirty="0">
                    <a:latin typeface="Trebuchet MS" panose="020B0603020202020204" pitchFamily="34" charset="0"/>
                    <a:cs typeface="B Nazanin" panose="00000400000000000000" pitchFamily="2" charset="-78"/>
                  </a:rPr>
                  <a:t> </a:t>
                </a:r>
                <a:r>
                  <a:rPr lang="fa-IR" altLang="en-US" sz="2400" dirty="0">
                    <a:latin typeface="Trebuchet MS" panose="020B0603020202020204" pitchFamily="34" charset="0"/>
                    <a:cs typeface="B Nazanin" panose="00000400000000000000" pitchFamily="2" charset="-78"/>
                  </a:rPr>
                  <a:t>مگابایت آپلود گردد.</a:t>
                </a:r>
              </a:p>
              <a:p>
                <a:pPr algn="just" rtl="1"/>
                <a:r>
                  <a:rPr lang="fa-IR" altLang="en-US" sz="2400" dirty="0">
                    <a:latin typeface="Trebuchet MS" panose="020B0603020202020204" pitchFamily="34" charset="0"/>
                    <a:cs typeface="B Nazanin" panose="00000400000000000000" pitchFamily="2" charset="-78"/>
                  </a:rPr>
                  <a:t>5- ارائه دهنده باید از شرکت‌کنندگان در کنفرانس باشد و در زمان نمایش پوسترها در کنار پوستر خویش حضور داشته باشد.</a:t>
                </a:r>
                <a:endParaRPr lang="en-US" altLang="en-US" sz="2400" dirty="0">
                  <a:latin typeface="Trebuchet MS" panose="020B0603020202020204" pitchFamily="34" charset="0"/>
                  <a:cs typeface="B Nazanin" panose="00000400000000000000" pitchFamily="2" charset="-78"/>
                </a:endParaRPr>
              </a:p>
              <a:p>
                <a:pPr algn="just" rtl="1"/>
                <a:endParaRPr lang="en-US" altLang="en-US" sz="2400" dirty="0">
                  <a:latin typeface="Trebuchet MS" panose="020B0603020202020204" pitchFamily="34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altLang="en-US" sz="2800" b="1" u="sng" dirty="0">
                    <a:solidFill>
                      <a:srgbClr val="0000FF"/>
                    </a:solidFill>
                    <a:cs typeface="B Titr" panose="00000700000000000000" pitchFamily="2" charset="-78"/>
                  </a:rPr>
                  <a:t>مقایسه و تحلیل استانداردهای بین‌المللی                                                              .</a:t>
                </a:r>
              </a:p>
              <a:p>
                <a:pPr algn="just" rtl="1"/>
                <a:endParaRPr lang="fa-IR" altLang="en-US" sz="2400" b="1" dirty="0">
                  <a:ea typeface="2  Titr"/>
                  <a:cs typeface="B Titr" panose="00000700000000000000" pitchFamily="2" charset="-78"/>
                </a:endParaRPr>
              </a:p>
              <a:p>
                <a:pPr marL="342900" indent="-342900" algn="r" rtl="1">
                  <a:buFont typeface="Arial" panose="020B0604020202020204" pitchFamily="34" charset="0"/>
                  <a:buChar char="•"/>
                </a:pPr>
                <a:r>
                  <a:rPr lang="fa-IR" altLang="en-US" sz="2400" dirty="0">
                    <a:ea typeface="2  Titr"/>
                    <a:cs typeface="B Nazanin" panose="00000400000000000000" pitchFamily="2" charset="-78"/>
                  </a:rPr>
                  <a:t>بررسی تأثیر استانداردهای بین‌المللی بر ایمنی سازه‌های دریایی</a:t>
                </a:r>
              </a:p>
              <a:p>
                <a:pPr marL="342900" indent="-342900" algn="r" rtl="1">
                  <a:buFont typeface="Arial" panose="020B0604020202020204" pitchFamily="34" charset="0"/>
                  <a:buChar char="•"/>
                </a:pPr>
                <a:r>
                  <a:rPr lang="fa-IR" altLang="en-US" sz="2400" dirty="0">
                    <a:ea typeface="2  Titr"/>
                    <a:cs typeface="B Nazanin" panose="00000400000000000000" pitchFamily="2" charset="-78"/>
                  </a:rPr>
                  <a:t>مقایسه استانداردهای </a:t>
                </a:r>
                <a:r>
                  <a:rPr lang="en-US" altLang="en-US" sz="2400" dirty="0">
                    <a:ea typeface="2  Titr"/>
                    <a:cs typeface="B Nazanin" panose="00000400000000000000" pitchFamily="2" charset="-78"/>
                  </a:rPr>
                  <a:t>IMO، ISO </a:t>
                </a:r>
                <a:r>
                  <a:rPr lang="fa-IR" altLang="en-US" sz="2400" dirty="0">
                    <a:ea typeface="2  Titr"/>
                    <a:cs typeface="B Nazanin" panose="00000400000000000000" pitchFamily="2" charset="-78"/>
                  </a:rPr>
                  <a:t> و </a:t>
                </a:r>
                <a:r>
                  <a:rPr lang="en-US" altLang="en-US" sz="2400" dirty="0">
                    <a:ea typeface="2  Titr"/>
                    <a:cs typeface="B Nazanin" panose="00000400000000000000" pitchFamily="2" charset="-78"/>
                  </a:rPr>
                  <a:t>IACS</a:t>
                </a:r>
                <a:r>
                  <a:rPr lang="fa-IR" altLang="en-US" sz="2400" dirty="0">
                    <a:ea typeface="2  Titr"/>
                    <a:cs typeface="B Nazanin" panose="00000400000000000000" pitchFamily="2" charset="-78"/>
                  </a:rPr>
                  <a:t> </a:t>
                </a:r>
              </a:p>
              <a:p>
                <a:pPr marL="342900" indent="-342900" algn="r" rtl="1">
                  <a:buFont typeface="Arial" panose="020B0604020202020204" pitchFamily="34" charset="0"/>
                  <a:buChar char="•"/>
                </a:pPr>
                <a:r>
                  <a:rPr lang="fa-IR" altLang="en-US" sz="2400" dirty="0">
                    <a:ea typeface="2  Titr"/>
                    <a:cs typeface="B Nazanin" panose="00000400000000000000" pitchFamily="2" charset="-78"/>
                  </a:rPr>
                  <a:t>تحلیل حوادث واقعی برای ارزیابی نقش استانداردها</a:t>
                </a:r>
                <a:endParaRPr lang="en-US" altLang="en-US" sz="2000" dirty="0">
                  <a:latin typeface="Arial" panose="020B0604020202020204" pitchFamily="34" charset="0"/>
                  <a:cs typeface="B Nazanin" panose="00000400000000000000" pitchFamily="2" charset="-78"/>
                </a:endParaRPr>
              </a:p>
              <a:p>
                <a:pPr algn="just" rtl="1"/>
                <a:endParaRPr lang="en-US" altLang="en-US" sz="2400" b="1" dirty="0">
                  <a:ea typeface="2  Titr"/>
                  <a:cs typeface="B Titr" panose="00000700000000000000" pitchFamily="2" charset="-78"/>
                </a:endParaRPr>
              </a:p>
              <a:p>
                <a:pPr algn="just" rtl="1"/>
                <a:endParaRPr lang="en-US" altLang="en-US" sz="2400" b="1" dirty="0">
                  <a:latin typeface="Arial" panose="020B0604020202020204" pitchFamily="34" charset="0"/>
                  <a:cs typeface="B Titr" panose="00000700000000000000" pitchFamily="2" charset="-78"/>
                </a:endParaRPr>
              </a:p>
              <a:p>
                <a:pPr algn="just" rtl="1"/>
                <a:endParaRPr lang="en-US" altLang="en-US" sz="2400" b="1" dirty="0">
                  <a:latin typeface="Arial" panose="020B0604020202020204" pitchFamily="34" charset="0"/>
                  <a:cs typeface="B Titr" panose="00000700000000000000" pitchFamily="2" charset="-78"/>
                </a:endParaRPr>
              </a:p>
              <a:p>
                <a:pPr algn="just" rtl="1"/>
                <a:endParaRPr lang="en-US" altLang="en-US" sz="2400" dirty="0">
                  <a:latin typeface="Arial" panose="020B0604020202020204" pitchFamily="34" charset="0"/>
                  <a:cs typeface="B Nazanin" panose="00000400000000000000" pitchFamily="2" charset="-78"/>
                </a:endParaRPr>
              </a:p>
              <a:p>
                <a:pPr algn="just" rtl="1"/>
                <a:endParaRPr lang="en-US" altLang="en-US" sz="2400" dirty="0">
                  <a:latin typeface="Arial" panose="020B0604020202020204" pitchFamily="34" charset="0"/>
                  <a:cs typeface="B Nazanin" panose="00000400000000000000" pitchFamily="2" charset="-78"/>
                </a:endParaRPr>
              </a:p>
              <a:p>
                <a:pPr algn="just" rtl="1"/>
                <a:endParaRPr lang="en-US" altLang="en-US" sz="2400" dirty="0">
                  <a:latin typeface="Arial" panose="020B0604020202020204" pitchFamily="34" charset="0"/>
                  <a:cs typeface="B Nazanin" panose="00000400000000000000" pitchFamily="2" charset="-78"/>
                </a:endParaRPr>
              </a:p>
              <a:p>
                <a:pPr algn="just" rtl="1"/>
                <a:endParaRPr lang="en-US" altLang="en-US" sz="2400" dirty="0">
                  <a:latin typeface="Arial" panose="020B0604020202020204" pitchFamily="34" charset="0"/>
                  <a:cs typeface="B Nazanin" panose="00000400000000000000" pitchFamily="2" charset="-78"/>
                </a:endParaRPr>
              </a:p>
              <a:p>
                <a:pPr algn="just" rtl="1"/>
                <a:endParaRPr lang="fa-IR" altLang="en-US" sz="2400" dirty="0">
                  <a:latin typeface="Arial" panose="020B0604020202020204" pitchFamily="34" charset="0"/>
                  <a:cs typeface="B Nazanin" panose="00000400000000000000" pitchFamily="2" charset="-78"/>
                </a:endParaRPr>
              </a:p>
              <a:p>
                <a:pPr algn="just" rtl="1"/>
                <a:endParaRPr lang="en-US" altLang="en-US" sz="2400" dirty="0">
                  <a:latin typeface="Arial" panose="020B0604020202020204" pitchFamily="34" charset="0"/>
                  <a:cs typeface="B Nazanin" panose="00000400000000000000" pitchFamily="2" charset="-78"/>
                </a:endParaRPr>
              </a:p>
              <a:p>
                <a:pPr algn="just" rtl="1"/>
                <a:endParaRPr lang="fa-IR" altLang="en-US" sz="2400" dirty="0">
                  <a:latin typeface="Arial" panose="020B0604020202020204" pitchFamily="34" charset="0"/>
                  <a:cs typeface="B Nazanin" panose="00000400000000000000" pitchFamily="2" charset="-78"/>
                </a:endParaRPr>
              </a:p>
              <a:p>
                <a:pPr algn="just" rtl="1"/>
                <a:endParaRPr lang="en-US" altLang="en-US" sz="2400" dirty="0">
                  <a:latin typeface="Arial" panose="020B0604020202020204" pitchFamily="34" charset="0"/>
                  <a:cs typeface="B Nazanin" panose="00000400000000000000" pitchFamily="2" charset="-78"/>
                </a:endParaRPr>
              </a:p>
              <a:p>
                <a:pPr algn="just" rtl="1"/>
                <a:endParaRPr lang="en-US" altLang="en-US" sz="2400" dirty="0">
                  <a:latin typeface="Arial" panose="020B0604020202020204" pitchFamily="34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sz="2400" dirty="0">
                    <a:cs typeface="B Nazanin" panose="00000400000000000000" pitchFamily="2" charset="-78"/>
                  </a:rPr>
                  <a:t>شکل 1: (الف) نمودار انتشار گازهای گلخانه‌ای (ب) نمایی از سکوی دریایی و تجهیزات ایمنی مرتبط</a:t>
                </a:r>
                <a:endParaRPr lang="en-US" sz="2400" dirty="0">
                  <a:cs typeface="B Nazanin" panose="00000400000000000000" pitchFamily="2" charset="-78"/>
                </a:endParaRPr>
              </a:p>
              <a:p>
                <a:pPr algn="ctr" rtl="1"/>
                <a:endParaRPr lang="fa-IR" sz="2400" dirty="0">
                  <a:cs typeface="B Nazanin" panose="00000400000000000000" pitchFamily="2" charset="-78"/>
                </a:endParaRPr>
              </a:p>
              <a:p>
                <a:pPr algn="ctr" rtl="1"/>
                <a:endParaRPr lang="fa-IR" sz="2400" dirty="0">
                  <a:cs typeface="B Nazanin" panose="00000400000000000000" pitchFamily="2" charset="-78"/>
                </a:endParaRPr>
              </a:p>
              <a:p>
                <a:pPr algn="ctr" rtl="1"/>
                <a:r>
                  <a:rPr lang="fa-IR" sz="2400" dirty="0">
                    <a:cs typeface="B Nazanin" panose="00000400000000000000" pitchFamily="2" charset="-78"/>
                  </a:rPr>
                  <a:t>جدول 1: مقایسه استانداردهای دریایی</a:t>
                </a:r>
                <a:endParaRPr lang="en-US" sz="2400" dirty="0">
                  <a:cs typeface="B Nazanin" panose="00000400000000000000" pitchFamily="2" charset="-78"/>
                </a:endParaRPr>
              </a:p>
              <a:p>
                <a:pPr algn="just" rtl="1"/>
                <a:endParaRPr lang="en-US" sz="2400" dirty="0">
                  <a:cs typeface="B Nazanin" panose="00000400000000000000" pitchFamily="2" charset="-78"/>
                </a:endParaRPr>
              </a:p>
              <a:p>
                <a:pPr algn="just" rtl="1"/>
                <a:endParaRPr lang="en-US" altLang="en-US" sz="2400" dirty="0">
                  <a:latin typeface="Arial" panose="020B0604020202020204" pitchFamily="34" charset="0"/>
                  <a:cs typeface="B Nazanin" panose="00000400000000000000" pitchFamily="2" charset="-78"/>
                </a:endParaRPr>
              </a:p>
              <a:p>
                <a:pPr algn="just" rtl="1"/>
                <a:endParaRPr lang="en-US" altLang="en-US" sz="2400" dirty="0">
                  <a:latin typeface="Arial" panose="020B0604020202020204" pitchFamily="34" charset="0"/>
                  <a:cs typeface="B Nazanin" panose="00000400000000000000" pitchFamily="2" charset="-78"/>
                </a:endParaRPr>
              </a:p>
              <a:p>
                <a:pPr algn="just" rtl="1"/>
                <a:endParaRPr lang="en-US" altLang="en-US" sz="2400" dirty="0">
                  <a:latin typeface="Arial" panose="020B0604020202020204" pitchFamily="34" charset="0"/>
                  <a:cs typeface="B Nazanin" panose="00000400000000000000" pitchFamily="2" charset="-78"/>
                </a:endParaRPr>
              </a:p>
              <a:p>
                <a:pPr algn="just" rtl="1"/>
                <a:endParaRPr lang="en-US" altLang="en-US" sz="2400" dirty="0">
                  <a:latin typeface="Arial" panose="020B0604020202020204" pitchFamily="34" charset="0"/>
                  <a:cs typeface="B Nazanin" panose="00000400000000000000" pitchFamily="2" charset="-78"/>
                </a:endParaRPr>
              </a:p>
              <a:p>
                <a:pPr algn="just" rtl="1"/>
                <a:endParaRPr lang="en-US" altLang="en-US" sz="2400" dirty="0">
                  <a:latin typeface="Trebuchet MS" panose="020B0603020202020204" pitchFamily="34" charset="0"/>
                  <a:cs typeface="B Nazanin" panose="00000400000000000000" pitchFamily="2" charset="-78"/>
                </a:endParaRPr>
              </a:p>
            </p:txBody>
          </p:sp>
        </mc:Choice>
        <mc:Fallback>
          <p:sp>
            <p:nvSpPr>
              <p:cNvPr id="10" name="TextBox 14">
                <a:extLst>
                  <a:ext uri="{FF2B5EF4-FFF2-40B4-BE49-F238E27FC236}">
                    <a16:creationId xmlns:a16="http://schemas.microsoft.com/office/drawing/2014/main" id="{03E315E7-FCF0-1429-8A62-451B02CFE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90514" y="8561719"/>
                <a:ext cx="9527433" cy="16811004"/>
              </a:xfrm>
              <a:prstGeom prst="rect">
                <a:avLst/>
              </a:prstGeom>
              <a:blipFill>
                <a:blip r:embed="rId3"/>
                <a:stretch>
                  <a:fillRect l="-2047" t="-399" r="-15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1D6EB90-0053-4579-F20D-AA0902548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047" y="16961393"/>
            <a:ext cx="3931920" cy="393192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36B035-CD26-C97F-9E1F-8A5148817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92960"/>
              </p:ext>
            </p:extLst>
          </p:nvPr>
        </p:nvGraphicFramePr>
        <p:xfrm>
          <a:off x="12096393" y="22689806"/>
          <a:ext cx="788220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551">
                  <a:extLst>
                    <a:ext uri="{9D8B030D-6E8A-4147-A177-3AD203B41FA5}">
                      <a16:colId xmlns:a16="http://schemas.microsoft.com/office/drawing/2014/main" val="202189351"/>
                    </a:ext>
                  </a:extLst>
                </a:gridCol>
                <a:gridCol w="1970551">
                  <a:extLst>
                    <a:ext uri="{9D8B030D-6E8A-4147-A177-3AD203B41FA5}">
                      <a16:colId xmlns:a16="http://schemas.microsoft.com/office/drawing/2014/main" val="1135146199"/>
                    </a:ext>
                  </a:extLst>
                </a:gridCol>
                <a:gridCol w="2122168">
                  <a:extLst>
                    <a:ext uri="{9D8B030D-6E8A-4147-A177-3AD203B41FA5}">
                      <a16:colId xmlns:a16="http://schemas.microsoft.com/office/drawing/2014/main" val="161018325"/>
                    </a:ext>
                  </a:extLst>
                </a:gridCol>
                <a:gridCol w="1818934">
                  <a:extLst>
                    <a:ext uri="{9D8B030D-6E8A-4147-A177-3AD203B41FA5}">
                      <a16:colId xmlns:a16="http://schemas.microsoft.com/office/drawing/2014/main" val="4250042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ar-IQ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استاندارد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ar-IQ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میزان جزئیات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ar-IQ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میزان تأثیر بر ایمنی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ar-IQ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استاندارد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11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IMO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ar-IQ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متوسط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ar-IQ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متوسط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IMO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213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ISO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ar-IQ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متوسط</a:t>
                      </a:r>
                      <a:r>
                        <a:rPr lang="fa-IR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IQ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–</a:t>
                      </a:r>
                      <a:r>
                        <a:rPr lang="fa-IR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IQ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بالا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ar-IQ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بالا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ISO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48899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79BC2DB-0EEA-BD45-7A0F-529F5FC9AE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15837" r="7552" b="7179"/>
          <a:stretch>
            <a:fillRect/>
          </a:stretch>
        </p:blipFill>
        <p:spPr bwMode="auto">
          <a:xfrm>
            <a:off x="15664346" y="17166028"/>
            <a:ext cx="5043689" cy="3839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8341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199</TotalTime>
  <Words>410</Words>
  <Application>Microsoft Office PowerPoint</Application>
  <PresentationFormat>Custom</PresentationFormat>
  <Paragraphs>91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2  Titr</vt:lpstr>
      <vt:lpstr>Arial</vt:lpstr>
      <vt:lpstr>B Nazanin</vt:lpstr>
      <vt:lpstr>B Titr</vt:lpstr>
      <vt:lpstr>Calibri</vt:lpstr>
      <vt:lpstr>Calibri Light</vt:lpstr>
      <vt:lpstr>Cambria Math</vt:lpstr>
      <vt:lpstr>Times New Roman</vt:lpstr>
      <vt:lpstr>Trebuchet MS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Golyar</dc:creator>
  <cp:lastModifiedBy>amir kiasat</cp:lastModifiedBy>
  <cp:revision>14</cp:revision>
  <dcterms:created xsi:type="dcterms:W3CDTF">2025-11-22T11:20:52Z</dcterms:created>
  <dcterms:modified xsi:type="dcterms:W3CDTF">2025-11-27T21:38:15Z</dcterms:modified>
</cp:coreProperties>
</file>