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1962"/>
    <a:srgbClr val="7E8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2082" y="-2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0A948-036D-5702-15D7-6E8627BF1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"/>
            <a:ext cx="21383625" cy="302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9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7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>
            <a:extLst>
              <a:ext uri="{FF2B5EF4-FFF2-40B4-BE49-F238E27FC236}">
                <a16:creationId xmlns:a16="http://schemas.microsoft.com/office/drawing/2014/main" id="{4CA51B0E-97C3-1BFE-5B1A-C8D4AACA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727" y="8447377"/>
            <a:ext cx="9391006" cy="156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1" tIns="33651" rIns="67301" bIns="33651"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Font type and size                                                                       .</a:t>
            </a:r>
            <a:endParaRPr lang="en-US" altLang="en-US" sz="2800" u="sng" dirty="0">
              <a:solidFill>
                <a:srgbClr val="0000FF"/>
              </a:solidFill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type:  Times New Roman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Size: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Paper Title: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Authors’ Names: 34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Headings: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Text: 24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                                           .</a:t>
            </a:r>
            <a:endParaRPr lang="fa-IR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Absolute</a:t>
            </a: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Bbbbbb</a:t>
            </a:r>
            <a:endParaRPr lang="fa-IR" altLang="en-US" sz="2400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Cccccc</a:t>
            </a:r>
            <a:endParaRPr lang="fa-I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endParaRPr lang="fa-I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                                                                                  .</a:t>
            </a:r>
            <a:endParaRPr lang="fa-IR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Absolute</a:t>
            </a: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Bbbbbb</a:t>
            </a:r>
            <a:endParaRPr lang="fa-IR" altLang="en-US" sz="2400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Cccccc</a:t>
            </a:r>
            <a:endParaRPr lang="fa-I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                                                                                   .</a:t>
            </a:r>
          </a:p>
          <a:p>
            <a:pPr marL="0" lvl="1" indent="0" algn="just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[1]	IMO, SOLAS Convention, 2020.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[2]	IACS Unified Requirements, 2021.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[3]	ISO 19900, Offshore Structures, 2019.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[4]	Paik &amp; </a:t>
            </a:r>
            <a:r>
              <a:rPr lang="en-US" altLang="en-US" sz="2400" dirty="0" err="1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Thayamballi</a:t>
            </a: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, Ship-Shaped Offshore Installations, 2007.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[5]	DNV Offshore Standards, 2021.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51">
            <a:extLst>
              <a:ext uri="{FF2B5EF4-FFF2-40B4-BE49-F238E27FC236}">
                <a16:creationId xmlns:a16="http://schemas.microsoft.com/office/drawing/2014/main" id="{0A8C0E71-E61E-4FE2-2DAB-85AC60664A1C}"/>
              </a:ext>
            </a:extLst>
          </p:cNvPr>
          <p:cNvSpPr txBox="1">
            <a:spLocks/>
          </p:cNvSpPr>
          <p:nvPr/>
        </p:nvSpPr>
        <p:spPr bwMode="auto">
          <a:xfrm>
            <a:off x="802105" y="4413135"/>
            <a:ext cx="19905929" cy="283803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29756" rtl="1" eaLnBrk="1" hangingPunct="1">
              <a:spcAft>
                <a:spcPts val="1800"/>
              </a:spcAft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Poster Paper Preparation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title in one or two lines, in bold Times New Roman, size 54</a:t>
            </a:r>
          </a:p>
          <a:p>
            <a:pPr algn="ctr" defTabSz="3029756" rtl="1" eaLnBrk="1" hangingPunct="1">
              <a:spcBef>
                <a:spcPct val="20000"/>
              </a:spcBef>
              <a:defRPr/>
            </a:pPr>
            <a:r>
              <a:rPr lang="en-US" sz="3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Authors’ Names, Email address of the 1</a:t>
            </a:r>
            <a:r>
              <a:rPr lang="en-US" sz="3400" baseline="300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st</a:t>
            </a:r>
            <a:r>
              <a:rPr lang="en-US" sz="3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 author</a:t>
            </a:r>
            <a:endParaRPr lang="en-US" sz="3400" dirty="0">
              <a:latin typeface="Calibri" pitchFamily="34" charset="0"/>
              <a:ea typeface="2  Titr"/>
              <a:cs typeface="B Titr" pitchFamily="2" charset="-78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1F290BA-F2F9-7882-58D6-170C632DB8BE}"/>
              </a:ext>
            </a:extLst>
          </p:cNvPr>
          <p:cNvSpPr txBox="1">
            <a:spLocks/>
          </p:cNvSpPr>
          <p:nvPr/>
        </p:nvSpPr>
        <p:spPr bwMode="auto">
          <a:xfrm>
            <a:off x="346735" y="1800356"/>
            <a:ext cx="1828751" cy="141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354" tIns="61354" rIns="61354" bIns="61354" anchor="ctr"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(قلم </a:t>
            </a:r>
            <a:r>
              <a:rPr lang="en-US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B </a:t>
            </a:r>
            <a:r>
              <a:rPr lang="en-US" altLang="en-US" sz="2800" b="1" dirty="0" err="1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Titr</a:t>
            </a:r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 </a:t>
            </a:r>
            <a:r>
              <a:rPr lang="en-US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Bold</a:t>
            </a:r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 و سايز 28</a:t>
            </a:r>
            <a:r>
              <a:rPr lang="en-US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pt</a:t>
            </a:r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)</a:t>
            </a:r>
            <a:endParaRPr lang="en-US" altLang="en-US" sz="2800" b="1" u="sng" dirty="0">
              <a:solidFill>
                <a:srgbClr val="091962"/>
              </a:solidFill>
              <a:ea typeface="2  Titr"/>
              <a:cs typeface="B Titr" panose="00000700000000000000" pitchFamily="2" charset="-78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3E315E7-FCF0-1429-8A62-451B02CF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92" y="8447377"/>
            <a:ext cx="9527433" cy="2098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1" tIns="33651" rIns="67301" bIns="33651"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Abstract                                                                                         .</a:t>
            </a:r>
          </a:p>
          <a:p>
            <a:pPr algn="l" eaLnBrk="1" hangingPunct="1"/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This paper aims to </a:t>
            </a:r>
            <a:endParaRPr lang="en-US" altLang="en-US" sz="2800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b="1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b="1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b="1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b="1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Introduction                                                                                  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Poster is in A1 size, portrait orientation (84.1 × 59.4 cm).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All main sections of the paper must be fully included in the poster in the following order: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90513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title</a:t>
            </a:r>
          </a:p>
          <a:p>
            <a:pPr marL="628650" lvl="1" indent="-290513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names of the authors</a:t>
            </a:r>
          </a:p>
          <a:p>
            <a:pPr marL="628650" lvl="1" indent="-290513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text of the article including: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Introduction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Main body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Results and discussion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Conclusion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(maximum 5 items).</a:t>
            </a:r>
          </a:p>
          <a:p>
            <a:pPr marL="0" lvl="1" indent="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The poster must be prepared on a single page and according to the specified format; other templates or formats will not be accepted.</a:t>
            </a:r>
          </a:p>
          <a:p>
            <a:pPr marL="0" lvl="1" indent="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The poster must be uploaded in PPTX and PDF formats with a maximum file size of 20 MB.</a:t>
            </a:r>
          </a:p>
          <a:p>
            <a:pPr marL="0" lvl="1" indent="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The presenter must be a registered conference participant and be present next to his poster during the poster presentation session.</a:t>
            </a:r>
          </a:p>
          <a:p>
            <a:pPr marL="628650" lvl="1" indent="-290513"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Methods and relations                                                                  .</a:t>
            </a: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Absolute</a:t>
            </a: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Bbbbbb</a:t>
            </a:r>
            <a:endParaRPr lang="fa-IR" altLang="en-US" sz="2400" dirty="0">
              <a:latin typeface="Times New Roman" panose="02020603050405020304" pitchFamily="18" charset="0"/>
              <a:ea typeface="2  Titr"/>
              <a:cs typeface="Times New Roman" panose="02020603050405020304" pitchFamily="18" charset="0"/>
            </a:endParaRPr>
          </a:p>
          <a:p>
            <a:pPr marL="288925" indent="-288925" algn="just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Cccccc</a:t>
            </a:r>
            <a:endParaRPr lang="fa-I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b="1" dirty="0">
              <a:ea typeface="2  Titr"/>
              <a:cs typeface="B Titr" panose="00000700000000000000" pitchFamily="2" charset="-78"/>
            </a:endParaRPr>
          </a:p>
          <a:p>
            <a:pPr algn="just"/>
            <a:endParaRPr lang="en-US" altLang="en-US" sz="2400" b="1" dirty="0">
              <a:ea typeface="2  Titr"/>
              <a:cs typeface="B Titr" panose="00000700000000000000" pitchFamily="2" charset="-78"/>
            </a:endParaRPr>
          </a:p>
          <a:p>
            <a:pPr algn="just"/>
            <a:endParaRPr lang="en-US" altLang="en-US" sz="2400" b="1" dirty="0">
              <a:ea typeface="2  Titr"/>
              <a:cs typeface="B Titr" panose="00000700000000000000" pitchFamily="2" charset="-78"/>
            </a:endParaRPr>
          </a:p>
          <a:p>
            <a:pPr algn="just"/>
            <a:endParaRPr lang="en-US" altLang="en-US" sz="2400" b="1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just" rtl="1"/>
            <a:endParaRPr lang="en-US" altLang="en-US" sz="2400" b="1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1: (a) Greenhouse gas emissions chart; (b) offshore platform and related safety.</a:t>
            </a:r>
          </a:p>
          <a:p>
            <a:pPr algn="just" rt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endParaRPr lang="fa-IR" sz="2400" dirty="0">
              <a:cs typeface="B Nazanin" panose="00000400000000000000" pitchFamily="2" charset="-78"/>
            </a:endParaRPr>
          </a:p>
          <a:p>
            <a:pPr algn="ctr" rt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Comparison of Maritime Standards</a:t>
            </a: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altLang="en-US" sz="2400" dirty="0">
              <a:latin typeface="Trebuchet MS" panose="020B0603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6EB90-0053-4579-F20D-AA0902548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19" y="20751558"/>
            <a:ext cx="3931920" cy="393192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36B035-CD26-C97F-9E1F-8A5148817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41924"/>
              </p:ext>
            </p:extLst>
          </p:nvPr>
        </p:nvGraphicFramePr>
        <p:xfrm>
          <a:off x="1261110" y="26387139"/>
          <a:ext cx="7882204" cy="151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551">
                  <a:extLst>
                    <a:ext uri="{9D8B030D-6E8A-4147-A177-3AD203B41FA5}">
                      <a16:colId xmlns:a16="http://schemas.microsoft.com/office/drawing/2014/main" val="202189351"/>
                    </a:ext>
                  </a:extLst>
                </a:gridCol>
                <a:gridCol w="1970551">
                  <a:extLst>
                    <a:ext uri="{9D8B030D-6E8A-4147-A177-3AD203B41FA5}">
                      <a16:colId xmlns:a16="http://schemas.microsoft.com/office/drawing/2014/main" val="1135146199"/>
                    </a:ext>
                  </a:extLst>
                </a:gridCol>
                <a:gridCol w="2122168">
                  <a:extLst>
                    <a:ext uri="{9D8B030D-6E8A-4147-A177-3AD203B41FA5}">
                      <a16:colId xmlns:a16="http://schemas.microsoft.com/office/drawing/2014/main" val="161018325"/>
                    </a:ext>
                  </a:extLst>
                </a:gridCol>
                <a:gridCol w="1818934">
                  <a:extLst>
                    <a:ext uri="{9D8B030D-6E8A-4147-A177-3AD203B41FA5}">
                      <a16:colId xmlns:a16="http://schemas.microsoft.com/office/drawing/2014/main" val="4250042788"/>
                    </a:ext>
                  </a:extLst>
                </a:gridCol>
              </a:tblGrid>
              <a:tr h="5981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</a:t>
                      </a:r>
                      <a:endParaRPr lang="ar-IQ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ar-IQ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  <a:endParaRPr lang="ar-IQ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ar-IQ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11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21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8899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9BC2DB-0EEA-BD45-7A0F-529F5FC9A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837" r="7552" b="7179"/>
          <a:stretch>
            <a:fillRect/>
          </a:stretch>
        </p:blipFill>
        <p:spPr bwMode="auto">
          <a:xfrm>
            <a:off x="733892" y="20583117"/>
            <a:ext cx="5043689" cy="3839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34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257</TotalTime>
  <Words>334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2  Titr</vt:lpstr>
      <vt:lpstr>Arial</vt:lpstr>
      <vt:lpstr>B Nazanin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Golyar</dc:creator>
  <cp:lastModifiedBy>amir kiasat</cp:lastModifiedBy>
  <cp:revision>15</cp:revision>
  <dcterms:created xsi:type="dcterms:W3CDTF">2025-11-22T11:20:52Z</dcterms:created>
  <dcterms:modified xsi:type="dcterms:W3CDTF">2025-11-27T21:32:33Z</dcterms:modified>
</cp:coreProperties>
</file>